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726" r:id="rId1"/>
  </p:sldMasterIdLst>
  <p:notesMasterIdLst>
    <p:notesMasterId r:id="rId20"/>
  </p:notesMasterIdLst>
  <p:sldIdLst>
    <p:sldId id="486" r:id="rId2"/>
    <p:sldId id="487" r:id="rId3"/>
    <p:sldId id="488" r:id="rId4"/>
    <p:sldId id="489" r:id="rId5"/>
    <p:sldId id="490" r:id="rId6"/>
    <p:sldId id="491" r:id="rId7"/>
    <p:sldId id="492" r:id="rId8"/>
    <p:sldId id="502" r:id="rId9"/>
    <p:sldId id="493" r:id="rId10"/>
    <p:sldId id="494" r:id="rId11"/>
    <p:sldId id="495" r:id="rId12"/>
    <p:sldId id="496" r:id="rId13"/>
    <p:sldId id="497" r:id="rId14"/>
    <p:sldId id="498" r:id="rId15"/>
    <p:sldId id="499" r:id="rId16"/>
    <p:sldId id="500" r:id="rId17"/>
    <p:sldId id="501" r:id="rId18"/>
    <p:sldId id="261" r:id="rId1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3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89" autoAdjust="0"/>
    <p:restoredTop sz="94533" autoAdjust="0"/>
  </p:normalViewPr>
  <p:slideViewPr>
    <p:cSldViewPr snapToGrid="0" snapToObjects="1">
      <p:cViewPr varScale="1">
        <p:scale>
          <a:sx n="82" d="100"/>
          <a:sy n="82" d="100"/>
        </p:scale>
        <p:origin x="768" y="7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ADD5478-E499-044E-8206-48B60B1F3184}" type="datetime1">
              <a:rPr lang="en-KR"/>
              <a:pPr lvl="0">
                <a:defRPr/>
              </a:pPr>
              <a:t>03/26/2024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5FECEFA-5F48-2A46-B503-C081AE55B4DE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US"/>
              <a:pPr lvl="0">
                <a:defRPr/>
              </a:pPr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70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E8C3-F44A-9540-A353-01536ECBE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B3E51-6859-614C-BDF3-9122C37CB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770F9-A4D6-CA46-B566-201A382B3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C7495C79-B9A1-8E46-A597-10D49AF29146}" type="datetime1">
              <a:rPr lang="ko-KR" altLang="en-US" smtClean="0"/>
              <a:t>2024-03-26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60403-F56A-334A-8D7E-5FFE4C0BD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99CF8-AC99-3143-BA03-CEB7AEF0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75199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5E67-14CE-7A49-A357-11CD6E60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48A243-385A-5248-B622-57AF3C618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467C4-FDA5-6840-A2CE-D392F7F625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84A584E-33E8-5142-89D4-ED2B7B74AB44}" type="datetime1">
              <a:rPr lang="ko-KR" altLang="en-US" smtClean="0"/>
              <a:t>2024-03-26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4B732-1479-0341-91F6-B73A852BB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5E824-A9AA-BE4F-BE08-A4F3E501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1327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5EA913-99B7-F74A-B2C5-079655307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29A29-48C9-AA43-9A0D-AF6A602BB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498F9-941B-2B46-B9A5-B7FD2A76CE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B3466A6-D303-6947-B95C-528127B0C9A2}" type="datetime1">
              <a:rPr lang="ko-KR" altLang="en-US" smtClean="0"/>
              <a:t>2024-03-26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2306-ED99-FD4A-9477-58DF8BEF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A7352-F011-2F43-B9E8-1316AF98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3961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3DD8-CB25-BB44-8889-3799BEEDB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2" y="365128"/>
            <a:ext cx="11248428" cy="701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3D083-3B10-4846-8F06-F6DA26B7B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72" y="1416772"/>
            <a:ext cx="1124842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D99A4-C9B9-314F-B637-A1F7F16D1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9903F-BE0F-C44C-8959-7250993C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FA6CFFC-FD47-EF41-8393-FD8C52B756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1089890"/>
            <a:ext cx="11252200" cy="0"/>
          </a:xfrm>
          <a:prstGeom prst="line">
            <a:avLst/>
          </a:prstGeom>
          <a:ln w="38100">
            <a:solidFill>
              <a:srgbClr val="A03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32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D0060-88DD-1F4A-A1D9-83732F040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42F28-01C7-E347-A255-CEC33C871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A371F-5AE6-4B4E-9FF3-80C09CD878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3CD01B1-73ED-5D4C-8C8E-05C719D0120E}" type="datetime1">
              <a:rPr lang="ko-KR" altLang="en-US" smtClean="0"/>
              <a:t>2024-03-26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440BD-AF9D-B84B-96D2-91BF84D04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42025-B7D8-6142-8D8D-67BF28B9A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394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4A78-8BCD-8240-AEC4-60F4725A9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BEB15-46B4-6949-B7DD-EE2D16C76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AB35F-BE27-3441-9FA6-3032A5B5A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2B369-5DE0-AC4C-8F9C-49308C77A9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6C61C16-756E-D547-802A-F77D10C778F1}" type="datetime1">
              <a:rPr lang="ko-KR" altLang="en-US" smtClean="0"/>
              <a:t>2024-03-26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5B784-D5B6-D540-BE8C-DB8E8F3A4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AB3AE-ED68-8541-96BF-282787E4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79114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3FCC-DB1C-F44D-B3BE-7C2622A7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082F1-BECD-B340-A59D-F0657EE99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C6603-75F1-B84D-91B5-AC0C513C3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9EF3EC-93A7-394F-BADD-6B64D3798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1693B0-16EA-5D4D-A05F-D5E2B136D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978FC0-A38E-4045-9C73-0A6FA188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765CFD9-343B-A049-8940-5386D5C56461}" type="datetime1">
              <a:rPr lang="ko-KR" altLang="en-US" smtClean="0"/>
              <a:t>2024-03-26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5AABB-A47B-084E-8995-1F8B8EC3D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3987AD-A049-9647-8B2E-57D3B004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6927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0C55D-75C6-A848-969C-11A420E9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7954E-8E59-7843-B7D6-93E6F0631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BB36647-691B-874B-A6B9-29891125B7AE}" type="datetime1">
              <a:rPr lang="ko-KR" altLang="en-US" smtClean="0"/>
              <a:t>2024-03-26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FE97D-3D7D-844E-98AC-D950C7D3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EF4A0-FF7C-B641-A8E0-672D0310C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89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E64A4-38DC-8849-BC7F-F2D381812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DCAF340-C554-3742-9B38-F4E7347550CE}" type="datetime1">
              <a:rPr lang="ko-KR" altLang="en-US" smtClean="0"/>
              <a:t>2024-03-26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907DB2-EEB3-9F41-920C-B93AD6100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1F9B8-28B8-1641-A757-8B83337B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250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4B81-700E-4444-9818-D167D48A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6BAE-831A-8645-AE4B-356B300E2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7B885-6F4D-2E45-AEEB-109AD9587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1BC9E-3BDA-9E4E-A029-E74B4141AA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528142E-EAA9-E640-98D2-B9AF5F3B5BE6}" type="datetime1">
              <a:rPr lang="ko-KR" altLang="en-US" smtClean="0"/>
              <a:t>2024-03-26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B0194-5656-0A45-9E72-C4F0B64AA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27E65-FE48-A345-8B62-D29EC1CDC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246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7731-A320-DB47-8946-3725B49D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4F79BB-CF6E-A544-8E8D-384F8B337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CDDF7-FA13-E946-B987-AE9046430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03EC5-5077-A94D-BE9C-786BF656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52BB261-CC19-D142-872B-052E063BAD35}" type="datetime1">
              <a:rPr lang="ko-KR" altLang="en-US" smtClean="0"/>
              <a:t>2024-03-26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585EE-352F-C349-867A-F245993B1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E9F06-E150-114D-9A59-CCCBCEF1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0876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9930ED-481E-4E4B-BE72-FE7C08557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72" y="365127"/>
            <a:ext cx="10335491" cy="113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08EAB-3536-B44E-B549-0F897F4B5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6272" y="1825625"/>
            <a:ext cx="103975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2EFAE-58D1-B24A-A4A9-B2AF2BD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A1D91-E513-0B49-92B2-47EE8B3DF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3D30E-07AA-4246-8E4E-289004EA4189}" type="slidenum">
              <a:rPr lang="en-KR" smtClean="0"/>
              <a:t>‹#›</a:t>
            </a:fld>
            <a:endParaRPr lang="en-KR"/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5B6892AF-0167-8348-B899-1366EF8306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31720" t="37530" r="29200" b="33613"/>
          <a:stretch/>
        </p:blipFill>
        <p:spPr>
          <a:xfrm>
            <a:off x="130614" y="6117747"/>
            <a:ext cx="839203" cy="64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65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E8AAA2E-604D-FA4A-B6E0-A38BA5DA262C}"/>
              </a:ext>
            </a:extLst>
          </p:cNvPr>
          <p:cNvGrpSpPr/>
          <p:nvPr/>
        </p:nvGrpSpPr>
        <p:grpSpPr>
          <a:xfrm>
            <a:off x="930200" y="1199624"/>
            <a:ext cx="10712611" cy="4803860"/>
            <a:chOff x="804283" y="3919800"/>
            <a:chExt cx="10712611" cy="1355977"/>
          </a:xfrm>
        </p:grpSpPr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D260D9F4-53D9-C546-ABD0-6B2DB971826C}"/>
                </a:ext>
              </a:extLst>
            </p:cNvPr>
            <p:cNvCxnSpPr>
              <a:cxnSpLocks/>
            </p:cNvCxnSpPr>
            <p:nvPr/>
          </p:nvCxnSpPr>
          <p:spPr>
            <a:xfrm>
              <a:off x="804283" y="4397276"/>
              <a:ext cx="10527398" cy="0"/>
            </a:xfrm>
            <a:prstGeom prst="line">
              <a:avLst/>
            </a:prstGeom>
            <a:ln w="38100">
              <a:solidFill>
                <a:srgbClr val="A03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A51BC7-14CF-6F48-BF75-BE8B8B9881A5}"/>
                </a:ext>
              </a:extLst>
            </p:cNvPr>
            <p:cNvSpPr txBox="1"/>
            <p:nvPr/>
          </p:nvSpPr>
          <p:spPr>
            <a:xfrm>
              <a:off x="804283" y="3919800"/>
              <a:ext cx="10712611" cy="408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ko-Kore-KR" sz="4400" b="1" dirty="0"/>
            </a:p>
            <a:p>
              <a:r>
                <a:rPr kumimoji="1" lang="en-US" altLang="ko-Kore-KR" sz="4400" b="1" dirty="0"/>
                <a:t>Lec15. Object Detection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4DF41C-9AF5-F84C-A87A-7342F34147CA}"/>
                </a:ext>
              </a:extLst>
            </p:cNvPr>
            <p:cNvSpPr txBox="1"/>
            <p:nvPr/>
          </p:nvSpPr>
          <p:spPr>
            <a:xfrm>
              <a:off x="9437961" y="4943913"/>
              <a:ext cx="1893720" cy="331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kumimoji="1" lang="ko-KR" altLang="en-US" sz="2000" b="1" dirty="0"/>
                <a:t>인정교</a:t>
              </a:r>
              <a:endParaRPr kumimoji="1" lang="en-US" altLang="ko-KR" sz="2000" b="1" dirty="0"/>
            </a:p>
            <a:p>
              <a:pPr algn="r">
                <a:lnSpc>
                  <a:spcPct val="120000"/>
                </a:lnSpc>
              </a:pPr>
              <a:r>
                <a:rPr kumimoji="1" lang="en-US" altLang="ko-KR" sz="2000" b="1" dirty="0"/>
                <a:t>TNT Vision</a:t>
              </a:r>
              <a:endParaRPr kumimoji="1" lang="en-US" altLang="ko-KR" sz="2000" dirty="0"/>
            </a:p>
            <a:p>
              <a:pPr algn="r">
                <a:lnSpc>
                  <a:spcPct val="120000"/>
                </a:lnSpc>
              </a:pPr>
              <a:r>
                <a:rPr kumimoji="1" lang="en-US" altLang="ko-KR" sz="2000" dirty="0"/>
                <a:t>2024/03/25</a:t>
              </a:r>
              <a:endParaRPr kumimoji="1" lang="en-US" altLang="ko-Kore-K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152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3712F-186A-0C22-F7C8-E1E043FB0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Overlapping Boxes: Non-Max Suppression (NMS)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E7D7C25-F1C8-F913-D035-841D8CF11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2778" y="1416050"/>
            <a:ext cx="8453418" cy="435133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38FC5E-5CCC-1C41-83F5-BCF1B0FB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9</a:t>
            </a:fld>
            <a:endParaRPr lang="en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4612250-7779-DAFB-2BCE-991DF3D52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948" y="1530096"/>
            <a:ext cx="9038103" cy="46562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77E617-1C28-3C23-9CE4-FA1D74180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338" y="1530096"/>
            <a:ext cx="9091448" cy="4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4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9C03A-8F90-59D1-E04B-1E8BECEE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Mean Average Precision (</a:t>
            </a:r>
            <a:r>
              <a:rPr lang="en-US" altLang="ko-KR" dirty="0" err="1"/>
              <a:t>mAP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C77055-E13A-AED6-B8FD-8BF57F54F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모든 </a:t>
            </a:r>
            <a:r>
              <a:rPr lang="en-US" altLang="ko-KR" dirty="0"/>
              <a:t>test set image</a:t>
            </a:r>
            <a:r>
              <a:rPr lang="ko-KR" altLang="en-US" dirty="0"/>
              <a:t>를 </a:t>
            </a:r>
            <a:r>
              <a:rPr lang="en-US" altLang="ko-KR" dirty="0"/>
              <a:t>object detector</a:t>
            </a:r>
            <a:r>
              <a:rPr lang="ko-KR" altLang="en-US" dirty="0"/>
              <a:t>로 </a:t>
            </a:r>
            <a:r>
              <a:rPr lang="en-US" altLang="ko-KR" dirty="0"/>
              <a:t>forwarding </a:t>
            </a:r>
            <a:r>
              <a:rPr lang="ko-KR" altLang="en-US" dirty="0"/>
              <a:t>시킨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후 </a:t>
            </a:r>
            <a:r>
              <a:rPr lang="en-US" altLang="ko-KR" dirty="0"/>
              <a:t>NMS</a:t>
            </a:r>
            <a:r>
              <a:rPr lang="ko-KR" altLang="en-US" dirty="0"/>
              <a:t>를 통해 불필요한 </a:t>
            </a:r>
            <a:r>
              <a:rPr lang="en-US" altLang="ko-KR" dirty="0"/>
              <a:t>detection</a:t>
            </a:r>
            <a:r>
              <a:rPr lang="ko-KR" altLang="en-US" dirty="0"/>
              <a:t>들 거르기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위 과정을 통해 나온 각 </a:t>
            </a:r>
            <a:r>
              <a:rPr lang="en-US" altLang="ko-KR" dirty="0"/>
              <a:t>image</a:t>
            </a:r>
            <a:r>
              <a:rPr lang="ko-KR" altLang="en-US" dirty="0"/>
              <a:t>의 </a:t>
            </a:r>
            <a:r>
              <a:rPr lang="en-US" altLang="ko-KR" dirty="0"/>
              <a:t>bunch of detected boxes</a:t>
            </a:r>
            <a:r>
              <a:rPr lang="ko-KR" altLang="en-US" dirty="0"/>
              <a:t>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각 </a:t>
            </a:r>
            <a:r>
              <a:rPr lang="en-US" altLang="ko-KR" dirty="0"/>
              <a:t>category</a:t>
            </a:r>
            <a:r>
              <a:rPr lang="ko-KR" altLang="en-US" dirty="0"/>
              <a:t>에 대한 </a:t>
            </a:r>
            <a:r>
              <a:rPr lang="en-US" altLang="ko-KR" dirty="0"/>
              <a:t>class score</a:t>
            </a:r>
            <a:r>
              <a:rPr lang="ko-KR" altLang="en-US" dirty="0"/>
              <a:t>을 가짐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가장 높은 </a:t>
            </a:r>
            <a:r>
              <a:rPr lang="en-US" altLang="ko-KR" dirty="0"/>
              <a:t>score</a:t>
            </a:r>
            <a:r>
              <a:rPr lang="ko-KR" altLang="en-US" dirty="0"/>
              <a:t>을 갖는 </a:t>
            </a:r>
            <a:r>
              <a:rPr lang="en-US" altLang="ko-KR" dirty="0"/>
              <a:t>detection</a:t>
            </a:r>
            <a:r>
              <a:rPr lang="ko-KR" altLang="en-US" dirty="0"/>
              <a:t>과 모든 </a:t>
            </a:r>
            <a:r>
              <a:rPr lang="en-US" altLang="ko-KR" dirty="0"/>
              <a:t>ground-truth</a:t>
            </a:r>
            <a:r>
              <a:rPr lang="ko-KR" altLang="en-US" dirty="0"/>
              <a:t>를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비교해서 </a:t>
            </a:r>
            <a:r>
              <a:rPr lang="en-US" altLang="ko-KR" dirty="0" err="1"/>
              <a:t>IoU</a:t>
            </a:r>
            <a:r>
              <a:rPr lang="en-US" altLang="ko-KR" dirty="0"/>
              <a:t>&gt;0.5</a:t>
            </a:r>
            <a:r>
              <a:rPr lang="ko-KR" altLang="en-US" dirty="0"/>
              <a:t> 면 </a:t>
            </a:r>
            <a:r>
              <a:rPr lang="en-US" altLang="ko-KR" dirty="0"/>
              <a:t>True positive, </a:t>
            </a:r>
            <a:r>
              <a:rPr lang="ko-KR" altLang="en-US" dirty="0"/>
              <a:t>아니면 </a:t>
            </a:r>
            <a:r>
              <a:rPr lang="en-US" altLang="ko-KR" dirty="0"/>
              <a:t>False Negative</a:t>
            </a:r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DB7407-F402-FA2E-CD68-DADE9EE6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294" y="6310309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mtClean="0"/>
              <a:t>10</a:t>
            </a:fld>
            <a:endParaRPr lang="en-KR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9D864650-AA5D-4749-3B4A-EEADDCFBD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65" r="-1"/>
          <a:stretch/>
        </p:blipFill>
        <p:spPr>
          <a:xfrm>
            <a:off x="7550300" y="1416050"/>
            <a:ext cx="3860470" cy="43513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87E2F4-3C47-B1D1-779B-47E77A16D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4704298"/>
            <a:ext cx="3871295" cy="1226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0908E8-43E5-FFC1-F100-D627D38B45E9}"/>
              </a:ext>
            </a:extLst>
          </p:cNvPr>
          <p:cNvSpPr txBox="1"/>
          <p:nvPr/>
        </p:nvSpPr>
        <p:spPr>
          <a:xfrm rot="10800000" flipV="1">
            <a:off x="8738118" y="5915377"/>
            <a:ext cx="1031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PR Curve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49167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C1769-1CBA-FE33-FF18-5D43043F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Mean Average Precision (</a:t>
            </a:r>
            <a:r>
              <a:rPr lang="en-US" altLang="ko-KR" dirty="0" err="1"/>
              <a:t>mAP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19B312-2FEF-6D9B-ACB0-55C720515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detection</a:t>
            </a:r>
            <a:r>
              <a:rPr lang="ko-KR" altLang="en-US" dirty="0"/>
              <a:t>에 대해 </a:t>
            </a:r>
            <a:r>
              <a:rPr lang="en-US" altLang="ko-KR" dirty="0"/>
              <a:t>precision, recall </a:t>
            </a:r>
            <a:r>
              <a:rPr lang="ko-KR" altLang="en-US" dirty="0"/>
              <a:t>계산한 후 </a:t>
            </a:r>
            <a:r>
              <a:rPr lang="en-US" altLang="ko-KR" dirty="0"/>
              <a:t>plotting</a:t>
            </a:r>
          </a:p>
          <a:p>
            <a:endParaRPr lang="en-US" altLang="ko-KR" dirty="0"/>
          </a:p>
          <a:p>
            <a:r>
              <a:rPr lang="en-US" altLang="ko-KR" dirty="0"/>
              <a:t>PR curve</a:t>
            </a:r>
            <a:r>
              <a:rPr lang="ko-KR" altLang="en-US" dirty="0"/>
              <a:t> 면적 </a:t>
            </a:r>
            <a:r>
              <a:rPr lang="en-US" altLang="ko-KR" dirty="0"/>
              <a:t>= Average Precision (AP)</a:t>
            </a:r>
          </a:p>
          <a:p>
            <a:endParaRPr lang="en-US" altLang="ko-KR" dirty="0"/>
          </a:p>
          <a:p>
            <a:r>
              <a:rPr lang="en-US" altLang="ko-KR" dirty="0"/>
              <a:t>0 &lt; AP &lt; 1, 1</a:t>
            </a:r>
            <a:r>
              <a:rPr lang="ko-KR" altLang="en-US" dirty="0"/>
              <a:t>에 가까울수록 좋은 성능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04E6F0-3CC2-70D4-AB4D-1C19302A6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11</a:t>
            </a:fld>
            <a:endParaRPr lang="en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590230-4276-705B-BACE-C565E03AC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119" y="1454238"/>
            <a:ext cx="41151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54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21C67-BF83-3A7D-C998-9A3763CC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1C67BD8-39B9-4810-0438-C76942311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975" y="1784474"/>
            <a:ext cx="8579181" cy="435133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75244A-EEB8-05AF-0D9E-D67B8F568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12</a:t>
            </a:fld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F48166-107D-2514-D270-C211B59733FA}"/>
              </a:ext>
            </a:extLst>
          </p:cNvPr>
          <p:cNvSpPr txBox="1"/>
          <p:nvPr/>
        </p:nvSpPr>
        <p:spPr>
          <a:xfrm>
            <a:off x="1649975" y="1379268"/>
            <a:ext cx="6232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Problem: </a:t>
            </a:r>
            <a:r>
              <a:rPr lang="ko-KR" altLang="en-US" dirty="0"/>
              <a:t>기존</a:t>
            </a:r>
            <a:r>
              <a:rPr lang="en-US" altLang="ko-KR" dirty="0"/>
              <a:t> R-CNN </a:t>
            </a:r>
            <a:r>
              <a:rPr lang="ko-KR" altLang="en-US" dirty="0"/>
              <a:t>너무 느림 </a:t>
            </a:r>
            <a:r>
              <a:rPr lang="en-US" altLang="ko-KR" dirty="0">
                <a:sym typeface="Wingdings" panose="05000000000000000000" pitchFamily="2" charset="2"/>
              </a:rPr>
              <a:t> Fast R-CNN </a:t>
            </a:r>
            <a:r>
              <a:rPr lang="ko-KR" altLang="en-US" dirty="0">
                <a:sym typeface="Wingdings" panose="05000000000000000000" pitchFamily="2" charset="2"/>
              </a:rPr>
              <a:t>등장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477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44979-A177-5650-8540-DFCF22A8A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Cropping Features: Rol Pool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1C02796-7C29-7CD3-4A65-331C4234B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4017" y="1427451"/>
            <a:ext cx="6690940" cy="432853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37A2A8-5A18-38ED-BEA6-A57D2202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37998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413EE-EC31-D599-F86C-21DBD326D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Cropping Features: Rol Pool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C3E9986-A2EB-C39F-B4B5-E6BA1F761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419" y="1416050"/>
            <a:ext cx="8458137" cy="435133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35137-A300-B284-26D7-38CCCEE8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76794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008C25-97E9-52A7-C72F-88CC16DA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 vs Slow R-CNN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18C9379-C8FF-8E5B-9521-58859DF60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521" y="1766571"/>
            <a:ext cx="8679932" cy="3650296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130DC5-FC98-C075-0437-4E97D9B06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57904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3EB6A9-DBE2-1BDE-3FDA-747B7B06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R-CNN: Learnable Region Proposals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8AB24D-24CA-4FA6-5383-40C013818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Problem:</a:t>
            </a:r>
            <a:r>
              <a:rPr lang="ko-KR" altLang="en-US" dirty="0"/>
              <a:t> </a:t>
            </a:r>
            <a:r>
              <a:rPr lang="en-US" altLang="ko-KR" dirty="0"/>
              <a:t>Fast R-CNN</a:t>
            </a:r>
            <a:r>
              <a:rPr lang="ko-KR" altLang="en-US" dirty="0"/>
              <a:t>도 여전히 </a:t>
            </a:r>
            <a:r>
              <a:rPr lang="en-US" altLang="ko-KR" dirty="0"/>
              <a:t>CPU</a:t>
            </a:r>
            <a:r>
              <a:rPr lang="ko-KR" altLang="en-US" dirty="0"/>
              <a:t>를 이용하는 </a:t>
            </a:r>
            <a:r>
              <a:rPr lang="en-US" altLang="ko-KR" dirty="0"/>
              <a:t>selective search algorithm</a:t>
            </a:r>
            <a:r>
              <a:rPr lang="ko-KR" altLang="en-US" dirty="0"/>
              <a:t>을 사용하기 때문에 </a:t>
            </a:r>
            <a:r>
              <a:rPr lang="en-US" altLang="ko-KR" dirty="0"/>
              <a:t>CNN</a:t>
            </a:r>
            <a:r>
              <a:rPr lang="ko-KR" altLang="en-US" dirty="0"/>
              <a:t>을 사용하여 </a:t>
            </a:r>
            <a:r>
              <a:rPr lang="en-US" altLang="ko-KR" dirty="0"/>
              <a:t>region proposal</a:t>
            </a:r>
            <a:r>
              <a:rPr lang="ko-KR" altLang="en-US" dirty="0"/>
              <a:t>을 구하는 방법 필요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>
                <a:sym typeface="Wingdings" panose="05000000000000000000" pitchFamily="2" charset="2"/>
              </a:rPr>
              <a:t> Regional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Proposal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Network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(RPN)</a:t>
            </a:r>
            <a:r>
              <a:rPr lang="ko-KR" altLang="en-US" dirty="0">
                <a:sym typeface="Wingdings" panose="05000000000000000000" pitchFamily="2" charset="2"/>
              </a:rPr>
              <a:t> 추가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1EB6CA-1C17-5355-6DDB-7F17214D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16</a:t>
            </a:fld>
            <a:endParaRPr lang="en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6351E4-626B-E2B8-3DFD-9C78F0697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5"/>
          <a:stretch/>
        </p:blipFill>
        <p:spPr>
          <a:xfrm>
            <a:off x="1610945" y="2495606"/>
            <a:ext cx="8634208" cy="404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10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3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63A7D5-4027-9248-948A-3ACA431DAD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9629" t="36852" r="26852" b="33334"/>
          <a:stretch/>
        </p:blipFill>
        <p:spPr>
          <a:xfrm>
            <a:off x="4938151" y="2788650"/>
            <a:ext cx="2315698" cy="1586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0F64F56-81F6-5D43-A3F1-FF8541547795}"/>
              </a:ext>
            </a:extLst>
          </p:cNvPr>
          <p:cNvSpPr/>
          <p:nvPr/>
        </p:nvSpPr>
        <p:spPr>
          <a:xfrm>
            <a:off x="42864" y="5114928"/>
            <a:ext cx="2128837" cy="1685925"/>
          </a:xfrm>
          <a:prstGeom prst="rect">
            <a:avLst/>
          </a:prstGeom>
          <a:solidFill>
            <a:srgbClr val="A0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7691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61DB6-CAB6-920F-04C0-F5B6290E1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 Definition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00CFD9-968E-D5C4-0187-4E0FDB430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Input:</a:t>
            </a:r>
            <a:r>
              <a:rPr lang="en-US" altLang="ko-KR" dirty="0"/>
              <a:t> single RGB image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Output: </a:t>
            </a:r>
            <a:r>
              <a:rPr lang="en-US" altLang="ko-KR" dirty="0"/>
              <a:t>A set of detected objects ; </a:t>
            </a:r>
          </a:p>
          <a:p>
            <a:pPr marL="0" indent="0">
              <a:buNone/>
            </a:pPr>
            <a:r>
              <a:rPr lang="en-US" altLang="ko-KR" dirty="0"/>
              <a:t>For each object </a:t>
            </a:r>
            <a:r>
              <a:rPr lang="en-US" altLang="ko-KR" dirty="0" err="1"/>
              <a:t>predeict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Category label</a:t>
            </a:r>
          </a:p>
          <a:p>
            <a:pPr marL="0" indent="0">
              <a:buNone/>
            </a:pPr>
            <a:r>
              <a:rPr lang="en-US" altLang="ko-KR" dirty="0"/>
              <a:t>Bounding box (x, y, width, height)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610085-13EA-71B2-DB7E-970AB4270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1</a:t>
            </a:fld>
            <a:endParaRPr lang="en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46C205-175E-FD9C-7D9D-4BF02D55E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86" y="1474593"/>
            <a:ext cx="5349704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4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323D9-6A32-4FB0-B6D9-24D90C805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Challenges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AFB51-34D3-A4CB-28DE-9EE5C8AE9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Multiple</a:t>
            </a:r>
            <a:r>
              <a:rPr lang="ko-KR" altLang="en-US" dirty="0"/>
              <a:t> </a:t>
            </a:r>
            <a:r>
              <a:rPr lang="en-US" altLang="ko-KR" dirty="0"/>
              <a:t>outputs</a:t>
            </a:r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Multiple types of output </a:t>
            </a:r>
          </a:p>
          <a:p>
            <a:pPr marL="0" indent="0">
              <a:buNone/>
            </a:pPr>
            <a:r>
              <a:rPr lang="en-US" altLang="ko-KR" dirty="0"/>
              <a:t>       (category label / bounding box)</a:t>
            </a:r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Large images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ADE727-607C-7529-CED3-8B068EBD6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2</a:t>
            </a:fld>
            <a:endParaRPr lang="en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544D29-C801-3BE5-22AE-B3290B89C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86" y="1474593"/>
            <a:ext cx="5349704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1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5E147-E7F9-3D72-D9C6-03EA67701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Detecting a single object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1E228FF-F8AE-2FE8-A230-0304F9C5D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2096" y="1416050"/>
            <a:ext cx="8474783" cy="435133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E7DCA-C7F3-E1AF-5846-A8DF4543D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47913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29E55-3CD6-6C7A-F6FB-C8EC02E2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Detecting multiple objects: </a:t>
            </a:r>
            <a:r>
              <a:rPr lang="en-US" altLang="ko-KR" b="1" dirty="0"/>
              <a:t>Sliding Window</a:t>
            </a:r>
            <a:endParaRPr lang="ko-KR" altLang="en-US" b="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DCB7FB8-3527-0032-6D28-4A64B12EE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274" y="1416050"/>
            <a:ext cx="8468427" cy="435133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6C012-FB13-C0CF-70B7-E16F0020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4</a:t>
            </a:fld>
            <a:endParaRPr lang="en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E78851-90FE-E4FC-9700-5C9054175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822" y="1468035"/>
            <a:ext cx="8905440" cy="45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2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F3D5B-4460-3206-7EBD-41935E29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Region Proposals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8C0D1-193B-7C33-C7C0-5A2EE480D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Set of candidate regions </a:t>
            </a:r>
            <a:r>
              <a:rPr lang="ko-KR" altLang="en-US" dirty="0"/>
              <a:t>를 생산하는 </a:t>
            </a:r>
            <a:r>
              <a:rPr lang="en-US" altLang="ko-KR" dirty="0"/>
              <a:t>external algorithm </a:t>
            </a:r>
            <a:r>
              <a:rPr lang="ko-KR" altLang="en-US" dirty="0"/>
              <a:t>이용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58F6A-16B6-C834-87D5-78FF27ED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5</a:t>
            </a:fld>
            <a:endParaRPr lang="en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FC1005-BF83-2125-0248-4B88B3BA7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09" y="2931935"/>
            <a:ext cx="8466554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83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03D23-EC5B-40F9-BB5E-ADB4EF44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R-CNN: Region-Based CNN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23E3FEA-D9F3-C76C-39E1-86BB02C27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951" y="1393803"/>
            <a:ext cx="8344272" cy="436242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3F97C7-E5AE-F80C-438F-F1499123A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76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A603F-8E29-9CCA-6B08-766BFCC0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R-CNN: Region-Based CNN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999E148-C8C5-7DEE-3C4A-B67E08FF6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254" y="1517512"/>
            <a:ext cx="8517492" cy="441859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1EAA9E-FB63-C951-BEF3-AAA8E101F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7669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37CDB-4556-78D4-4DF7-62A3BB69B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Comparing boxes: Intersection over Union (</a:t>
            </a:r>
            <a:r>
              <a:rPr lang="en-US" altLang="ko-KR" dirty="0" err="1"/>
              <a:t>IoU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D192CBB-5EE7-F0EE-A68D-390AD50DF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878" y="1951864"/>
            <a:ext cx="5357324" cy="359695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F9EAF1-C28D-46AE-F00F-C20A3950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mtClean="0"/>
              <a:t>8</a:t>
            </a:fld>
            <a:endParaRPr lang="en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60444E-45C7-913D-C512-9F56C7837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247" y="2902595"/>
            <a:ext cx="3223539" cy="18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90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2905</TotalTime>
  <Words>294</Words>
  <Application>Microsoft Office PowerPoint</Application>
  <PresentationFormat>와이드스크린</PresentationFormat>
  <Paragraphs>72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 Theme</vt:lpstr>
      <vt:lpstr>PowerPoint 프레젠테이션</vt:lpstr>
      <vt:lpstr>Task Definition</vt:lpstr>
      <vt:lpstr>Challenges</vt:lpstr>
      <vt:lpstr>Detecting a single object</vt:lpstr>
      <vt:lpstr>Detecting multiple objects: Sliding Window</vt:lpstr>
      <vt:lpstr>Region Proposals</vt:lpstr>
      <vt:lpstr>R-CNN: Region-Based CNN</vt:lpstr>
      <vt:lpstr>R-CNN: Region-Based CNN</vt:lpstr>
      <vt:lpstr>Comparing boxes: Intersection over Union (IoU)</vt:lpstr>
      <vt:lpstr>Overlapping Boxes: Non-Max Suppression (NMS)</vt:lpstr>
      <vt:lpstr>Mean Average Precision (mAP)</vt:lpstr>
      <vt:lpstr>Mean Average Precision (mAP)</vt:lpstr>
      <vt:lpstr>Fast R-CNN</vt:lpstr>
      <vt:lpstr>Cropping Features: Rol Pool</vt:lpstr>
      <vt:lpstr>Cropping Features: Rol Pool</vt:lpstr>
      <vt:lpstr>Fast R-CNN vs Slow R-CNN</vt:lpstr>
      <vt:lpstr>Faster R-CNN: Learnable Region Proposals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cjengy@gmail.com</dc:creator>
  <cp:lastModifiedBy>정교 인</cp:lastModifiedBy>
  <cp:revision>586</cp:revision>
  <cp:lastPrinted>2021-06-30T11:59:17Z</cp:lastPrinted>
  <dcterms:created xsi:type="dcterms:W3CDTF">2020-11-03T08:14:59Z</dcterms:created>
  <dcterms:modified xsi:type="dcterms:W3CDTF">2024-03-25T16:11:24Z</dcterms:modified>
  <cp:version/>
</cp:coreProperties>
</file>